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8" r:id="rId15"/>
    <p:sldId id="270" r:id="rId16"/>
    <p:sldId id="271" r:id="rId1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FF33"/>
    <a:srgbClr val="A1995F"/>
    <a:srgbClr val="118925"/>
    <a:srgbClr val="009900"/>
    <a:srgbClr val="333300"/>
    <a:srgbClr val="00CCFF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95" autoAdjust="0"/>
  </p:normalViewPr>
  <p:slideViewPr>
    <p:cSldViewPr>
      <p:cViewPr>
        <p:scale>
          <a:sx n="66" d="100"/>
          <a:sy n="66" d="100"/>
        </p:scale>
        <p:origin x="-2628" y="-119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84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style val="6"/>
  <c:chart>
    <c:title>
      <c:tx>
        <c:rich>
          <a:bodyPr/>
          <a:lstStyle/>
          <a:p>
            <a:pPr>
              <a:defRPr/>
            </a:pPr>
            <a:r>
              <a:rPr lang="sk-SK"/>
              <a:t>Celosvetový objem predaja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6">
                  <a:lumMod val="40000"/>
                  <a:lumOff val="60000"/>
                </a:schemeClr>
              </a:solidFill>
              <a:ln w="48000" cap="flat" cmpd="thickThin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48000" cap="flat" cmpd="thickThin" algn="ctr">
                <a:solidFill>
                  <a:schemeClr val="accent2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99FF33"/>
              </a:solidFill>
              <a:ln w="48000" cap="flat" cmpd="thickThin" algn="ctr">
                <a:solidFill>
                  <a:schemeClr val="accent2"/>
                </a:solidFill>
                <a:prstDash val="solid"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Xbox 360</c:v>
                </c:pt>
                <c:pt idx="1">
                  <c:v>Nintendo Wii</c:v>
                </c:pt>
                <c:pt idx="2">
                  <c:v>Sony Playstation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28.5</c:v>
                </c:pt>
                <c:pt idx="1">
                  <c:v>44.9</c:v>
                </c:pt>
                <c:pt idx="2">
                  <c:v>21.3</c:v>
                </c:pt>
              </c:numCache>
            </c:numRef>
          </c:val>
        </c:ser>
        <c:axId val="57850496"/>
        <c:axId val="68557824"/>
      </c:barChart>
      <c:catAx>
        <c:axId val="57850496"/>
        <c:scaling>
          <c:orientation val="minMax"/>
        </c:scaling>
        <c:axPos val="b"/>
        <c:tickLblPos val="nextTo"/>
        <c:crossAx val="68557824"/>
        <c:crosses val="autoZero"/>
        <c:auto val="1"/>
        <c:lblAlgn val="ctr"/>
        <c:lblOffset val="100"/>
      </c:catAx>
      <c:valAx>
        <c:axId val="68557824"/>
        <c:scaling>
          <c:orientation val="minMax"/>
        </c:scaling>
        <c:axPos val="l"/>
        <c:majorGridlines/>
        <c:numFmt formatCode="General" sourceLinked="1"/>
        <c:tickLblPos val="nextTo"/>
        <c:crossAx val="57850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k-SK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7147A-E9B5-4FBE-BD20-1465F1154C6C}" type="datetimeFigureOut">
              <a:rPr lang="sk-SK" smtClean="0"/>
              <a:t>23.3.2009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B98DE-C476-4BA6-8659-FC229D7FC53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Lucida Sans Unicode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Lucida Sans Unicode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Lucida Sans Unicode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Lucida Sans Unicode" charset="0"/>
              </a:defRPr>
            </a:lvl1pPr>
          </a:lstStyle>
          <a:p>
            <a:pPr>
              <a:defRPr/>
            </a:pPr>
            <a:fld id="{3283F3F5-9477-4C3D-BCE0-5F621BD13BA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1B1C77E-FF41-438F-B3E2-D400D9F01832}" type="slidenum">
              <a:rPr lang="sk-SK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sk-SK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3CDCD4C-3038-4B73-9128-8C657D7B99E6}" type="slidenum">
              <a:rPr lang="sk-SK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sk-SK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F2BD632-C168-40A4-90B0-5A67C767987E}" type="slidenum">
              <a:rPr lang="sk-SK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sk-SK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1774AF3-98A9-474D-8A1D-ED6F8E48A0C3}" type="slidenum">
              <a:rPr lang="sk-SK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sk-SK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8B46C77-FF1C-48DC-A662-3CBDC4B22EC9}" type="slidenum">
              <a:rPr lang="sk-SK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sk-SK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9950401-1C5B-43C6-BD4D-B42396C61EA4}" type="slidenum">
              <a:rPr lang="sk-SK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7</a:t>
            </a:fld>
            <a:endParaRPr lang="sk-SK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5537D8B-9782-4E52-A80A-1FD96B592A99}" type="slidenum">
              <a:rPr lang="sk-SK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8</a:t>
            </a:fld>
            <a:endParaRPr lang="sk-SK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0080624" cy="566086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3699201"/>
            <a:ext cx="8904552" cy="1844561"/>
          </a:xfrm>
        </p:spPr>
        <p:txBody>
          <a:bodyPr vert="horz" lIns="100794" tIns="0" rIns="50397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5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2015913"/>
            <a:ext cx="8904552" cy="1653049"/>
          </a:xfrm>
        </p:spPr>
        <p:txBody>
          <a:bodyPr lIns="131033" tIns="0" rIns="50397" bIns="0" anchor="b"/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CD52D-5F0A-423A-868F-BAA174B4139E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653038"/>
            <a:ext cx="10080625" cy="5039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218D-2CE8-4AA0-B009-0F2D4840F0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7274851" y="0"/>
            <a:ext cx="50403" cy="75596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7328614" y="0"/>
            <a:ext cx="2772173" cy="755967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6464" y="302740"/>
            <a:ext cx="2100130" cy="645022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35986"/>
            <a:ext cx="6636411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075" y="7029968"/>
            <a:ext cx="4229369" cy="402483"/>
          </a:xfrm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69ECD-2604-4CB5-A0C7-5418D5E9957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5" y="1979613"/>
            <a:ext cx="4349750" cy="4138612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75" y="1979613"/>
            <a:ext cx="4351338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DF94-9519-447C-A7E8-A95879329C6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71352"/>
            <a:ext cx="9072563" cy="1380901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4056E-27FB-4EC6-868E-9E4A42CAB55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0080625" cy="286879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868796"/>
            <a:ext cx="10080625" cy="5039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11" y="131035"/>
            <a:ext cx="8833988" cy="1804242"/>
          </a:xfrm>
        </p:spPr>
        <p:txBody>
          <a:bodyPr vert="horz" lIns="100794" tIns="0" rIns="100794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52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531" y="2015913"/>
            <a:ext cx="8844068" cy="755968"/>
          </a:xfrm>
        </p:spPr>
        <p:txBody>
          <a:bodyPr lIns="161271" tIns="0" rIns="50397" bIns="0" anchor="t"/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19150-5A03-428B-ADF7-12C9284A0BB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955436"/>
            <a:ext cx="4452276" cy="5096901"/>
          </a:xfrm>
        </p:spPr>
        <p:txBody>
          <a:bodyPr lIns="100794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955436"/>
            <a:ext cx="4452276" cy="50969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975FF-74E0-4DAF-A129-9FAE7717B00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872819"/>
            <a:ext cx="4454027" cy="788546"/>
          </a:xfrm>
        </p:spPr>
        <p:txBody>
          <a:bodyPr lIns="161271" anchor="ctr"/>
          <a:lstStyle>
            <a:lvl1pPr marL="0" indent="0">
              <a:buNone/>
              <a:defRPr sz="2500" b="1" cap="all" baseline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700134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872819"/>
            <a:ext cx="4455776" cy="788546"/>
          </a:xfrm>
        </p:spPr>
        <p:txBody>
          <a:bodyPr lIns="161271" anchor="ctr"/>
          <a:lstStyle>
            <a:lvl1pPr marL="0" indent="0">
              <a:buNone/>
              <a:defRPr sz="2500" b="1" cap="all" baseline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00134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A6794-F92C-4104-8298-410AEB5A74D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E0AD6-5CF0-4936-ABE2-267F0EDA342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39E97-7622-4066-B023-AD264F86392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29" y="167993"/>
            <a:ext cx="2782253" cy="1078514"/>
          </a:xfrm>
        </p:spPr>
        <p:txBody>
          <a:bodyPr vert="horz" lIns="80635" rIns="50397" bIns="0" rtlCol="0" anchor="b">
            <a:normAutofit/>
            <a:sp3d prstMaterial="matte"/>
          </a:bodyPr>
          <a:lstStyle>
            <a:lvl1pPr algn="l">
              <a:defRPr sz="22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654" y="1921482"/>
            <a:ext cx="6527096" cy="502532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030" y="1907025"/>
            <a:ext cx="2721769" cy="5039783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5DF57-5B8C-48FA-BE2B-DF19DA994DCE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 bwMode="invGray">
          <a:xfrm>
            <a:off x="3148252" y="0"/>
            <a:ext cx="50403" cy="1602651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148252" y="0"/>
            <a:ext cx="50403" cy="1602651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1" y="171352"/>
            <a:ext cx="2783803" cy="1078514"/>
          </a:xfrm>
        </p:spPr>
        <p:txBody>
          <a:bodyPr lIns="80635" bIns="0" anchor="b">
            <a:sp3d prstMaterial="matte"/>
          </a:bodyPr>
          <a:lstStyle>
            <a:lvl1pPr algn="l">
              <a:defRPr sz="22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1244" y="1636726"/>
            <a:ext cx="6887321" cy="5922949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451" y="1905038"/>
            <a:ext cx="2721769" cy="5039783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1451" y="1290185"/>
            <a:ext cx="2782253" cy="221750"/>
          </a:xfrm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3148252" y="0"/>
            <a:ext cx="50403" cy="75596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148252" y="0"/>
            <a:ext cx="50403" cy="75596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6768" y="1290185"/>
            <a:ext cx="5725795" cy="221750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93530" y="1290185"/>
            <a:ext cx="809034" cy="221750"/>
          </a:xfrm>
        </p:spPr>
        <p:txBody>
          <a:bodyPr/>
          <a:lstStyle/>
          <a:p>
            <a:pPr>
              <a:defRPr/>
            </a:pPr>
            <a:fld id="{3AE24BE6-7320-4176-88D9-18C1EAC75BF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582808"/>
            <a:ext cx="10080625" cy="5039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0080624" cy="158042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379064"/>
          </a:xfrm>
          <a:prstGeom prst="rect">
            <a:avLst/>
          </a:prstGeom>
        </p:spPr>
        <p:txBody>
          <a:bodyPr vert="horz" lIns="100794" tIns="50397" rIns="50397" bIns="50397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956820"/>
            <a:ext cx="9072563" cy="5098877"/>
          </a:xfrm>
          <a:prstGeom prst="rect">
            <a:avLst/>
          </a:prstGeom>
        </p:spPr>
        <p:txBody>
          <a:bodyPr vert="horz" lIns="60477" tIns="100794" rIns="100794" bIns="50397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139692"/>
            <a:ext cx="2352146" cy="302387"/>
          </a:xfrm>
          <a:prstGeom prst="rect">
            <a:avLst/>
          </a:prstGeom>
        </p:spPr>
        <p:txBody>
          <a:bodyPr vert="horz" lIns="120953" tIns="50397" rIns="50397" bIns="0" rtlCol="0" anchor="b"/>
          <a:lstStyle>
            <a:lvl1pPr algn="l" eaLnBrk="1" latinLnBrk="0" hangingPunct="1">
              <a:defRPr kumimoji="0" sz="13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1074" y="7139692"/>
            <a:ext cx="6071878" cy="302387"/>
          </a:xfrm>
          <a:prstGeom prst="rect">
            <a:avLst/>
          </a:prstGeom>
        </p:spPr>
        <p:txBody>
          <a:bodyPr vert="horz" lIns="50397" tIns="50397" rIns="50397" bIns="0" rtlCol="0" anchor="b"/>
          <a:lstStyle>
            <a:lvl1pPr algn="l" eaLnBrk="1" latinLnBrk="0" hangingPunct="1">
              <a:defRPr kumimoji="0" sz="13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4777" y="7139692"/>
            <a:ext cx="809034" cy="302387"/>
          </a:xfrm>
          <a:prstGeom prst="rect">
            <a:avLst/>
          </a:prstGeom>
        </p:spPr>
        <p:txBody>
          <a:bodyPr vert="horz" lIns="100794" tIns="50397" rIns="100794" bIns="0" rtlCol="0" anchor="b"/>
          <a:lstStyle>
            <a:lvl1pPr algn="r" eaLnBrk="1" latinLnBrk="0" hangingPunct="1">
              <a:defRPr kumimoji="0" sz="13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7C69C54-8BB8-4673-B459-16886028D20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83813" indent="-35278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354" indent="-302383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658" indent="-251986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564" indent="-20158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72391" indent="-20158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2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794139" indent="-20158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0158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237634" indent="-20158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459381" indent="-20158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1565259"/>
          </a:xfrm>
        </p:spPr>
        <p:txBody>
          <a:bodyPr tIns="38808">
            <a:normAutofit/>
          </a:bodyPr>
          <a:lstStyle/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sk-SK" sz="6000" dirty="0" smtClean="0"/>
              <a:t>Herné konzoly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754824" y="6743700"/>
            <a:ext cx="2917825" cy="1631950"/>
          </a:xfrm>
        </p:spPr>
        <p:txBody>
          <a:bodyPr tIns="13230"/>
          <a:lstStyle/>
          <a:p>
            <a:pPr marL="431800" indent="-323850" algn="r" eaLnBrk="1"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sk-SK" sz="1500" dirty="0" smtClean="0"/>
              <a:t>2009</a:t>
            </a:r>
            <a:r>
              <a:rPr lang="sk-SK" sz="1500" dirty="0" smtClean="0"/>
              <a:t>   </a:t>
            </a:r>
            <a:r>
              <a:rPr lang="sk-SK" sz="1500" dirty="0" smtClean="0"/>
              <a:t>Peter Kabát</a:t>
            </a:r>
            <a:endParaRPr lang="sk-SK" dirty="0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700" y="2136763"/>
            <a:ext cx="2938462" cy="310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280" y="2136763"/>
            <a:ext cx="2700338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14" y="4217977"/>
            <a:ext cx="2928958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sk-SK" dirty="0" err="1" smtClean="0"/>
              <a:t>Porterov</a:t>
            </a:r>
            <a:r>
              <a:rPr lang="sk-SK" dirty="0" smtClean="0"/>
              <a:t> model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2594" y="1636697"/>
            <a:ext cx="8853488" cy="1928826"/>
          </a:xfrm>
        </p:spPr>
        <p:txBody>
          <a:bodyPr>
            <a:normAutofit fontScale="92500"/>
          </a:bodyPr>
          <a:lstStyle/>
          <a:p>
            <a:pPr eaLnBrk="1"/>
            <a:r>
              <a:rPr lang="sk-SK" sz="5800" cap="small" dirty="0" smtClean="0"/>
              <a:t>Riziko vstupu potenciálnych konkurentov</a:t>
            </a:r>
          </a:p>
          <a:p>
            <a:pPr eaLnBrk="1"/>
            <a:endParaRPr lang="sk-SK" dirty="0" smtClean="0"/>
          </a:p>
          <a:p>
            <a:pPr eaLnBrk="1"/>
            <a:endParaRPr lang="sk-SK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54824" y="2922581"/>
            <a:ext cx="2786082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  <a:t>STREDNÉ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470" y="3636961"/>
            <a:ext cx="4714908" cy="42142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eaLnBrk="1"/>
            <a:r>
              <a:rPr lang="sk-SK" sz="2400" b="1" dirty="0" smtClean="0"/>
              <a:t>Faktory:</a:t>
            </a:r>
          </a:p>
          <a:p>
            <a:pPr eaLnBrk="1"/>
            <a:endParaRPr lang="sk-SK" sz="2400" b="1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Vysoké náklady na vstup</a:t>
            </a:r>
          </a:p>
          <a:p>
            <a:pPr lvl="1">
              <a:buFont typeface="Arial" pitchFamily="34" charset="0"/>
              <a:buChar char="•"/>
            </a:pPr>
            <a:r>
              <a:rPr lang="sk-SK" sz="2400" dirty="0" err="1" smtClean="0"/>
              <a:t>Economies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scale</a:t>
            </a:r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Potreba vývoja hier</a:t>
            </a:r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Zabehané značky</a:t>
            </a:r>
          </a:p>
          <a:p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Dostupná technológia</a:t>
            </a:r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Výhoda prvého ťahu</a:t>
            </a:r>
          </a:p>
          <a:p>
            <a:pPr eaLnBrk="1"/>
            <a:endParaRPr lang="sk-SK" sz="2400" dirty="0" smtClean="0"/>
          </a:p>
          <a:p>
            <a:pPr eaLnBrk="1"/>
            <a:endParaRPr lang="sk-SK" sz="2400" dirty="0" smtClean="0"/>
          </a:p>
          <a:p>
            <a:endParaRPr lang="sk-SK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11816" y="6637357"/>
            <a:ext cx="421484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/>
              <a:t>Microsoft aj Sony uspeli</a:t>
            </a:r>
            <a:endParaRPr lang="sk-SK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sk-SK" dirty="0" err="1" smtClean="0"/>
              <a:t>Porterov</a:t>
            </a:r>
            <a:r>
              <a:rPr lang="sk-SK" dirty="0" smtClean="0"/>
              <a:t> model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2594" y="1636697"/>
            <a:ext cx="8853488" cy="1285884"/>
          </a:xfrm>
        </p:spPr>
        <p:txBody>
          <a:bodyPr>
            <a:normAutofit/>
          </a:bodyPr>
          <a:lstStyle/>
          <a:p>
            <a:pPr eaLnBrk="1"/>
            <a:r>
              <a:rPr lang="sk-SK" sz="5400" cap="small" dirty="0" smtClean="0"/>
              <a:t>Obchodná sila dodávateľov</a:t>
            </a:r>
          </a:p>
          <a:p>
            <a:pPr eaLnBrk="1"/>
            <a:endParaRPr lang="sk-SK" dirty="0" smtClean="0"/>
          </a:p>
          <a:p>
            <a:pPr eaLnBrk="1"/>
            <a:endParaRPr lang="sk-SK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83386" y="2636829"/>
            <a:ext cx="2786082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</a:rPr>
              <a:t>NÍZKA - 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  <a:t>STREDNÁ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470" y="3065457"/>
            <a:ext cx="8001056" cy="421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sk-SK" sz="2400" b="1" dirty="0" smtClean="0"/>
              <a:t>Faktory:</a:t>
            </a:r>
          </a:p>
          <a:p>
            <a:pPr eaLnBrk="1"/>
            <a:r>
              <a:rPr lang="sk-SK" sz="2400" b="1" dirty="0"/>
              <a:t>	</a:t>
            </a:r>
            <a:endParaRPr lang="sk-SK" sz="2400" b="1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ATI, </a:t>
            </a:r>
            <a:r>
              <a:rPr lang="sk-SK" sz="2400" dirty="0" err="1" smtClean="0"/>
              <a:t>nVidia</a:t>
            </a:r>
            <a:r>
              <a:rPr lang="sk-SK" sz="2400" dirty="0" smtClean="0"/>
              <a:t>, IBM ...</a:t>
            </a:r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Dodávatelia môžu chcieť vyrábať vlastné konzoly</a:t>
            </a:r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Náklady na zmenu dodávateľa sú vyššie</a:t>
            </a:r>
          </a:p>
          <a:p>
            <a:pPr lvl="1">
              <a:buFont typeface="Arial" pitchFamily="34" charset="0"/>
              <a:buChar char="•"/>
            </a:pPr>
            <a:endParaRPr lang="sk-SK" sz="2400" dirty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Producenti hier (</a:t>
            </a:r>
            <a:r>
              <a:rPr lang="sk-SK" sz="2400" dirty="0" err="1" smtClean="0"/>
              <a:t>third</a:t>
            </a:r>
            <a:r>
              <a:rPr lang="sk-SK" sz="2400" dirty="0" smtClean="0"/>
              <a:t> party) – zákazníci</a:t>
            </a:r>
          </a:p>
          <a:p>
            <a:pPr lvl="2">
              <a:buFont typeface="Arial" pitchFamily="34" charset="0"/>
              <a:buChar char="•"/>
            </a:pPr>
            <a:r>
              <a:rPr lang="sk-SK" sz="2400" dirty="0" smtClean="0"/>
              <a:t>Výber konzoly</a:t>
            </a:r>
          </a:p>
          <a:p>
            <a:pPr lvl="1">
              <a:buFont typeface="Arial" pitchFamily="34" charset="0"/>
              <a:buChar char="•"/>
            </a:pPr>
            <a:endParaRPr lang="sk-SK" sz="2400" dirty="0" smtClean="0"/>
          </a:p>
          <a:p>
            <a:pPr eaLnBrk="1"/>
            <a:endParaRPr lang="sk-SK" sz="2400" dirty="0" smtClean="0"/>
          </a:p>
          <a:p>
            <a:pPr eaLnBrk="1"/>
            <a:endParaRPr lang="sk-SK" sz="2400" dirty="0" smtClean="0"/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sk-SK" dirty="0" err="1" smtClean="0"/>
              <a:t>Porterov</a:t>
            </a:r>
            <a:r>
              <a:rPr lang="sk-SK" dirty="0" smtClean="0"/>
              <a:t> model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7418" y="1636697"/>
            <a:ext cx="8853488" cy="135732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eaLnBrk="1"/>
            <a:r>
              <a:rPr lang="sk-SK" sz="5400" cap="small" dirty="0" smtClean="0"/>
              <a:t>Obchodná sila </a:t>
            </a:r>
            <a:r>
              <a:rPr lang="sk-SK" sz="5400" cap="small" dirty="0" smtClean="0"/>
              <a:t>kupujúcich</a:t>
            </a:r>
            <a:endParaRPr lang="sk-SK" sz="5400" cap="small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54824" y="2708267"/>
            <a:ext cx="2786082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</a:rPr>
              <a:t>NÍZKA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594" y="3136895"/>
            <a:ext cx="8501122" cy="4557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sk-SK" sz="2400" b="1" dirty="0" smtClean="0"/>
              <a:t>Faktory:</a:t>
            </a:r>
          </a:p>
          <a:p>
            <a:pPr eaLnBrk="1"/>
            <a:endParaRPr lang="sk-SK" sz="2400" b="1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Jedinci alebo rodiny</a:t>
            </a:r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Stačí jedna konzola</a:t>
            </a:r>
          </a:p>
          <a:p>
            <a:pPr lvl="1">
              <a:buFont typeface="Arial" pitchFamily="34" charset="0"/>
              <a:buChar char="•"/>
            </a:pPr>
            <a:endParaRPr lang="sk-SK" sz="2400" dirty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Často rozhodujú hry, </a:t>
            </a:r>
            <a:r>
              <a:rPr lang="sk-SK" sz="2400" dirty="0" smtClean="0"/>
              <a:t>nie</a:t>
            </a:r>
            <a:r>
              <a:rPr lang="en-US" sz="2400" dirty="0" smtClean="0"/>
              <a:t> </a:t>
            </a:r>
            <a:r>
              <a:rPr lang="en-US" sz="2400" dirty="0" err="1" smtClean="0"/>
              <a:t>technick</a:t>
            </a:r>
            <a:r>
              <a:rPr lang="sk-SK" sz="2400" dirty="0" smtClean="0"/>
              <a:t>é parametre </a:t>
            </a:r>
            <a:r>
              <a:rPr lang="sk-SK" sz="2400" dirty="0" smtClean="0"/>
              <a:t>konzoly</a:t>
            </a:r>
          </a:p>
          <a:p>
            <a:pPr lvl="1">
              <a:buFont typeface="Arial" pitchFamily="34" charset="0"/>
              <a:buChar char="•"/>
            </a:pPr>
            <a:endParaRPr lang="sk-SK" sz="2400" dirty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Veľkoodberatelia – lepšia pozícia</a:t>
            </a:r>
          </a:p>
          <a:p>
            <a:pPr lvl="1"/>
            <a:endParaRPr lang="sk-SK" sz="2400" dirty="0" smtClean="0"/>
          </a:p>
          <a:p>
            <a:pPr lvl="2">
              <a:buFont typeface="Arial" pitchFamily="34" charset="0"/>
              <a:buChar char="•"/>
            </a:pPr>
            <a:endParaRPr lang="sk-SK" sz="2400" dirty="0"/>
          </a:p>
          <a:p>
            <a:pPr eaLnBrk="1"/>
            <a:endParaRPr lang="sk-SK" sz="2400" dirty="0" smtClean="0"/>
          </a:p>
          <a:p>
            <a:pPr eaLnBrk="1"/>
            <a:endParaRPr lang="sk-SK" sz="2400" dirty="0" smtClean="0"/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sk-SK" dirty="0" err="1" smtClean="0"/>
              <a:t>Porterov</a:t>
            </a:r>
            <a:r>
              <a:rPr lang="sk-SK" dirty="0" smtClean="0"/>
              <a:t> model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2594" y="1636697"/>
            <a:ext cx="8853488" cy="1357322"/>
          </a:xfrm>
        </p:spPr>
        <p:txBody>
          <a:bodyPr>
            <a:normAutofit fontScale="85000" lnSpcReduction="20000"/>
          </a:bodyPr>
          <a:lstStyle/>
          <a:p>
            <a:pPr eaLnBrk="1"/>
            <a:r>
              <a:rPr lang="sk-SK" sz="5800" cap="small" dirty="0" smtClean="0"/>
              <a:t>Hrozba</a:t>
            </a:r>
            <a:r>
              <a:rPr lang="sk-SK" sz="5800" dirty="0" smtClean="0"/>
              <a:t> </a:t>
            </a:r>
            <a:r>
              <a:rPr lang="sk-SK" sz="5800" cap="small" dirty="0" smtClean="0"/>
              <a:t>substitučných produktov</a:t>
            </a:r>
            <a:endParaRPr lang="sk-SK" sz="5800" cap="small" dirty="0" smtClean="0"/>
          </a:p>
          <a:p>
            <a:pPr eaLnBrk="1"/>
            <a:endParaRPr lang="sk-SK" dirty="0" smtClean="0"/>
          </a:p>
          <a:p>
            <a:pPr eaLnBrk="1"/>
            <a:endParaRPr lang="sk-SK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26196" y="2493953"/>
            <a:ext cx="2786082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  <a:t>STREDNÉ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032" y="3565523"/>
            <a:ext cx="8929750" cy="4557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sk-SK" sz="2400" b="1" dirty="0" smtClean="0"/>
              <a:t>Faktory:</a:t>
            </a:r>
          </a:p>
          <a:p>
            <a:pPr eaLnBrk="1"/>
            <a:endParaRPr lang="sk-SK" sz="2400" b="1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Veľa iných druhov zábavy</a:t>
            </a:r>
          </a:p>
          <a:p>
            <a:pPr lvl="2">
              <a:buFont typeface="Arial" pitchFamily="34" charset="0"/>
              <a:buChar char="•"/>
            </a:pPr>
            <a:r>
              <a:rPr lang="sk-SK" sz="2400" dirty="0" smtClean="0"/>
              <a:t>TV, PC, knihy, šport, ...</a:t>
            </a:r>
            <a:endParaRPr lang="sk-SK" sz="2400" dirty="0"/>
          </a:p>
          <a:p>
            <a:pPr lvl="2">
              <a:buFont typeface="Arial" pitchFamily="34" charset="0"/>
              <a:buChar char="•"/>
            </a:pPr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PC </a:t>
            </a:r>
            <a:r>
              <a:rPr lang="sk-SK" sz="2400" dirty="0" smtClean="0"/>
              <a:t>trh je viac zameraný na on-line hranie</a:t>
            </a:r>
          </a:p>
          <a:p>
            <a:pPr lvl="2" algn="r">
              <a:buFont typeface="Arial" pitchFamily="34" charset="0"/>
              <a:buChar char="•"/>
            </a:pPr>
            <a:endParaRPr lang="sk-SK" sz="2400" dirty="0"/>
          </a:p>
          <a:p>
            <a:pPr lvl="1" algn="r"/>
            <a:endParaRPr lang="sk-SK" sz="2400" dirty="0" smtClean="0"/>
          </a:p>
          <a:p>
            <a:pPr lvl="1" algn="r"/>
            <a:endParaRPr lang="sk-SK" sz="2400" dirty="0" smtClean="0"/>
          </a:p>
          <a:p>
            <a:pPr lvl="1" algn="r"/>
            <a:r>
              <a:rPr lang="sk-SK" sz="2400" b="1" i="1" dirty="0" smtClean="0"/>
              <a:t>Konzoly nie sú potrebné, musia sa snažiť</a:t>
            </a:r>
            <a:endParaRPr lang="sk-SK" sz="2800" b="1" i="1" dirty="0" smtClean="0"/>
          </a:p>
          <a:p>
            <a:pPr eaLnBrk="1"/>
            <a:endParaRPr lang="sk-SK" sz="2400" dirty="0" smtClean="0"/>
          </a:p>
          <a:p>
            <a:pPr eaLnBrk="1"/>
            <a:endParaRPr lang="sk-SK" sz="2400" dirty="0" smtClean="0"/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sk-SK" dirty="0" err="1" smtClean="0"/>
              <a:t>Porterov</a:t>
            </a:r>
            <a:r>
              <a:rPr lang="sk-SK" dirty="0" smtClean="0"/>
              <a:t> model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2594" y="1636697"/>
            <a:ext cx="8853488" cy="928694"/>
          </a:xfrm>
        </p:spPr>
        <p:txBody>
          <a:bodyPr>
            <a:normAutofit fontScale="92500"/>
          </a:bodyPr>
          <a:lstStyle/>
          <a:p>
            <a:pPr eaLnBrk="1"/>
            <a:r>
              <a:rPr lang="sk-SK" sz="4600" cap="small" dirty="0" smtClean="0"/>
              <a:t>Rivalita</a:t>
            </a:r>
            <a:r>
              <a:rPr lang="sk-SK" sz="4600" dirty="0" smtClean="0"/>
              <a:t> </a:t>
            </a:r>
            <a:r>
              <a:rPr lang="sk-SK" sz="4600" cap="small" dirty="0" smtClean="0"/>
              <a:t>medzi etablovanými firmami</a:t>
            </a:r>
          </a:p>
          <a:p>
            <a:pPr eaLnBrk="1"/>
            <a:endParaRPr lang="sk-SK" dirty="0" smtClean="0"/>
          </a:p>
          <a:p>
            <a:pPr eaLnBrk="1"/>
            <a:endParaRPr lang="sk-SK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26196" y="2493953"/>
            <a:ext cx="2786082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SILNÁ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56" y="3096410"/>
            <a:ext cx="5786478" cy="318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sk-SK" sz="2400" b="1" dirty="0" smtClean="0"/>
              <a:t>Faktory:</a:t>
            </a:r>
          </a:p>
          <a:p>
            <a:pPr eaLnBrk="1"/>
            <a:endParaRPr lang="sk-SK" sz="2400" b="1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Všeobecne </a:t>
            </a:r>
            <a:r>
              <a:rPr lang="sk-SK" sz="2400" dirty="0" smtClean="0"/>
              <a:t>ní</a:t>
            </a:r>
            <a:r>
              <a:rPr lang="sk-SK" sz="2400" dirty="0" smtClean="0"/>
              <a:t>zka </a:t>
            </a:r>
            <a:r>
              <a:rPr lang="sk-SK" sz="2400" dirty="0" smtClean="0"/>
              <a:t>diverzifikácia </a:t>
            </a:r>
            <a:r>
              <a:rPr lang="sk-SK" sz="2400" dirty="0" smtClean="0"/>
              <a:t>produktu, </a:t>
            </a:r>
            <a:r>
              <a:rPr lang="sk-SK" sz="2400" dirty="0" err="1" smtClean="0"/>
              <a:t>Wii</a:t>
            </a:r>
            <a:r>
              <a:rPr lang="sk-SK" sz="2400" dirty="0" smtClean="0"/>
              <a:t> vyhráva</a:t>
            </a:r>
          </a:p>
          <a:p>
            <a:pPr lvl="1"/>
            <a:endParaRPr lang="sk-SK" sz="2400" dirty="0" smtClean="0"/>
          </a:p>
          <a:p>
            <a:pPr lvl="1">
              <a:buFont typeface="Arial" pitchFamily="34" charset="0"/>
              <a:buChar char="•"/>
            </a:pPr>
            <a:r>
              <a:rPr lang="sk-SK" sz="2400" dirty="0" smtClean="0"/>
              <a:t>Znižovanie </a:t>
            </a:r>
            <a:r>
              <a:rPr lang="sk-SK" sz="2400" b="1" dirty="0" smtClean="0"/>
              <a:t>ceny</a:t>
            </a:r>
          </a:p>
          <a:p>
            <a:pPr eaLnBrk="1"/>
            <a:endParaRPr lang="sk-SK" sz="2400" dirty="0" smtClean="0"/>
          </a:p>
          <a:p>
            <a:pPr eaLnBrk="1"/>
            <a:endParaRPr lang="sk-SK" sz="2400" dirty="0" smtClean="0"/>
          </a:p>
          <a:p>
            <a:endParaRPr lang="sk-SK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20974" b="18435"/>
          <a:stretch>
            <a:fillRect/>
          </a:stretch>
        </p:blipFill>
        <p:spPr bwMode="auto">
          <a:xfrm>
            <a:off x="4181629" y="4994283"/>
            <a:ext cx="5898996" cy="25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Trendy vývoja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979613"/>
            <a:ext cx="8853488" cy="4586306"/>
          </a:xfrm>
        </p:spPr>
        <p:txBody>
          <a:bodyPr/>
          <a:lstStyle/>
          <a:p>
            <a:r>
              <a:rPr lang="sk-SK" dirty="0" smtClean="0"/>
              <a:t>Konvergencia s PC k jednému zariadeniu pre systém domácej zábavy (web, </a:t>
            </a:r>
            <a:r>
              <a:rPr lang="sk-SK" dirty="0" err="1" smtClean="0"/>
              <a:t>online</a:t>
            </a:r>
            <a:r>
              <a:rPr lang="sk-SK" dirty="0" smtClean="0"/>
              <a:t> video, TV, </a:t>
            </a:r>
            <a:r>
              <a:rPr lang="sk-SK" dirty="0" err="1" smtClean="0"/>
              <a:t>Blu-Ray</a:t>
            </a:r>
            <a:r>
              <a:rPr lang="sk-SK" dirty="0" smtClean="0"/>
              <a:t>, hudba)</a:t>
            </a:r>
          </a:p>
          <a:p>
            <a:r>
              <a:rPr lang="sk-SK" dirty="0" smtClean="0"/>
              <a:t>Presun zo spálne do obývačky, až 60% hráčov sa hrá s niekým</a:t>
            </a:r>
          </a:p>
          <a:p>
            <a:r>
              <a:rPr lang="sk-SK" dirty="0" smtClean="0"/>
              <a:t>ON-LINE 60</a:t>
            </a:r>
            <a:r>
              <a:rPr lang="en-US" dirty="0" smtClean="0"/>
              <a:t>%</a:t>
            </a:r>
          </a:p>
          <a:p>
            <a:r>
              <a:rPr lang="en-US" dirty="0" err="1" smtClean="0"/>
              <a:t>Podielanie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tvorbe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endParaRPr lang="en-US" dirty="0" smtClean="0"/>
          </a:p>
          <a:p>
            <a:r>
              <a:rPr lang="en-US" dirty="0" smtClean="0"/>
              <a:t>Film? </a:t>
            </a:r>
            <a:r>
              <a:rPr lang="en-US" dirty="0" err="1" smtClean="0"/>
              <a:t>Hra</a:t>
            </a:r>
            <a:r>
              <a:rPr lang="en-US" dirty="0" smtClean="0"/>
              <a:t>? </a:t>
            </a:r>
            <a:r>
              <a:rPr lang="en-US" dirty="0" err="1" smtClean="0"/>
              <a:t>Reklama</a:t>
            </a:r>
            <a:r>
              <a:rPr lang="en-US" dirty="0" smtClean="0"/>
              <a:t>?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3452" y="4351341"/>
            <a:ext cx="1985953" cy="277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nasledovným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9573"/>
            <a:ext cx="8853488" cy="21431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sz="1200" dirty="0" smtClean="0">
                <a:solidFill>
                  <a:schemeClr val="tx1"/>
                </a:solidFill>
              </a:rPr>
              <a:t>http://www.slideshare.net/AdvertisingPawn/video-gaming-trends-presentation?type=powerpoint</a:t>
            </a:r>
          </a:p>
          <a:p>
            <a:pPr>
              <a:buFont typeface="Arial" pitchFamily="34" charset="0"/>
              <a:buChar char="•"/>
            </a:pPr>
            <a:r>
              <a:rPr lang="sk-SK" sz="1200" dirty="0" smtClean="0">
                <a:solidFill>
                  <a:schemeClr val="tx1"/>
                </a:solidFill>
              </a:rPr>
              <a:t>http://www.gamedaily.com/articles/features/interview-pc-is-the-cradle-of-innovation-says-microsoft/?biz=1</a:t>
            </a:r>
          </a:p>
          <a:p>
            <a:pPr>
              <a:buFont typeface="Arial" pitchFamily="34" charset="0"/>
              <a:buChar char="•"/>
            </a:pPr>
            <a:r>
              <a:rPr lang="sk-SK" sz="1200" dirty="0" smtClean="0">
                <a:solidFill>
                  <a:schemeClr val="tx1"/>
                </a:solidFill>
              </a:rPr>
              <a:t>http://www.mcafee.cc/Classes/BEM106/Papers/2007/Consoles.pdf</a:t>
            </a:r>
          </a:p>
          <a:p>
            <a:pPr>
              <a:buFont typeface="Arial" pitchFamily="34" charset="0"/>
              <a:buChar char="•"/>
            </a:pPr>
            <a:r>
              <a:rPr lang="sk-SK" sz="1200" dirty="0" smtClean="0">
                <a:solidFill>
                  <a:schemeClr val="tx1"/>
                </a:solidFill>
              </a:rPr>
              <a:t>http://www.midway.com/images/MKA/MKA_ShaoKahn_Reiko.jpg</a:t>
            </a:r>
          </a:p>
          <a:p>
            <a:pPr>
              <a:buFont typeface="Arial" pitchFamily="34" charset="0"/>
              <a:buChar char="•"/>
            </a:pPr>
            <a:r>
              <a:rPr lang="sk-SK" sz="1200" dirty="0" smtClean="0">
                <a:solidFill>
                  <a:schemeClr val="tx1"/>
                </a:solidFill>
              </a:rPr>
              <a:t>http://forums.amd.com/forum/messageview.cfm?catid=18&amp;threadid=109086</a:t>
            </a:r>
          </a:p>
          <a:p>
            <a:pPr>
              <a:buFont typeface="Arial" pitchFamily="34" charset="0"/>
              <a:buChar char="•"/>
            </a:pPr>
            <a:r>
              <a:rPr lang="sk-SK" sz="1200" dirty="0" smtClean="0">
                <a:solidFill>
                  <a:schemeClr val="tx1"/>
                </a:solidFill>
              </a:rPr>
              <a:t>http://en.wikipedia.org/wiki/History_of_video_game_consoles_(seventh_generation)#Wii</a:t>
            </a:r>
          </a:p>
          <a:p>
            <a:pPr>
              <a:buFont typeface="Arial" pitchFamily="34" charset="0"/>
              <a:buChar char="•"/>
            </a:pPr>
            <a:r>
              <a:rPr lang="sk-SK" sz="1200" dirty="0" smtClean="0">
                <a:solidFill>
                  <a:schemeClr val="tx1"/>
                </a:solidFill>
              </a:rPr>
              <a:t>http://www.oppapers.com/essays/Swot-Analysis-Gaming-Console-Industry/169402</a:t>
            </a:r>
          </a:p>
          <a:p>
            <a:pPr>
              <a:buFont typeface="Arial" pitchFamily="34" charset="0"/>
              <a:buChar char="•"/>
            </a:pPr>
            <a:r>
              <a:rPr lang="sk-SK" sz="1200" dirty="0" smtClean="0">
                <a:solidFill>
                  <a:schemeClr val="tx1"/>
                </a:solidFill>
              </a:rPr>
              <a:t>http://</a:t>
            </a:r>
            <a:r>
              <a:rPr lang="sk-SK" sz="1200" dirty="0" smtClean="0">
                <a:solidFill>
                  <a:schemeClr val="tx1"/>
                </a:solidFill>
              </a:rPr>
              <a:t>www.gamesindustry.biz/search.php?q=2008+hardware+sales&amp;x=0&amp;y=0</a:t>
            </a:r>
          </a:p>
          <a:p>
            <a:pPr>
              <a:buFont typeface="Arial" pitchFamily="34" charset="0"/>
              <a:buChar char="•"/>
            </a:pPr>
            <a:r>
              <a:rPr lang="sk-SK" sz="1200" dirty="0" smtClean="0"/>
              <a:t>http://www.vgchartz.com/weekly.php</a:t>
            </a:r>
            <a:endParaRPr lang="sk-SK" sz="1200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9336" y="1779573"/>
            <a:ext cx="1362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74" y="207937"/>
            <a:ext cx="1214446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98" y="3065457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7680" y="3565523"/>
            <a:ext cx="6717342" cy="38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mtClean="0"/>
              <a:t>Obsah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049712"/>
          </a:xfrm>
        </p:spPr>
        <p:txBody>
          <a:bodyPr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dirty="0" smtClean="0"/>
              <a:t>Charakteristika odvetvia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dirty="0" smtClean="0"/>
              <a:t>Predstavenie súťažiacich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dirty="0" smtClean="0"/>
              <a:t>SWOT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dirty="0" err="1" smtClean="0"/>
              <a:t>Porter</a:t>
            </a:r>
            <a:endParaRPr lang="sk-SK" dirty="0" smtClean="0"/>
          </a:p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dirty="0" smtClean="0"/>
              <a:t>Trendy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798" y="3351210"/>
            <a:ext cx="5256040" cy="3668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825470" y="5137159"/>
            <a:ext cx="1951038" cy="1793875"/>
          </a:xfrm>
        </p:spPr>
        <p:txBody>
          <a:bodyPr tIns="21168"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7200" b="1" dirty="0" smtClean="0"/>
              <a:t>13</a:t>
            </a:r>
            <a:r>
              <a:rPr lang="en-US" sz="7200" b="1" dirty="0" smtClean="0"/>
              <a:t>y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3897304" y="2708267"/>
            <a:ext cx="1857375" cy="9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  <a:latin typeface="Adobe Garamond Pro" pitchFamily="18" charset="0"/>
              </a:rPr>
              <a:t>35</a:t>
            </a:r>
            <a:r>
              <a:rPr lang="en-US" sz="6000" b="1" dirty="0" smtClean="0">
                <a:solidFill>
                  <a:srgbClr val="FF0000"/>
                </a:solidFill>
                <a:latin typeface="Adobe Garamond Pro" pitchFamily="18" charset="0"/>
              </a:rPr>
              <a:t>y</a:t>
            </a:r>
            <a:endParaRPr lang="sk-SK" sz="6000" b="1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940" y="3565523"/>
            <a:ext cx="399415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sk-SK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66" charset="0"/>
                <a:ea typeface="MS Gothic" charset="-128"/>
              </a:rPr>
              <a:t>Xbox 360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5854700" y="2468563"/>
            <a:ext cx="2228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b="1">
                <a:solidFill>
                  <a:srgbClr val="FFC000"/>
                </a:solidFill>
              </a:rPr>
              <a:t>11.2005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0048" y="1779573"/>
            <a:ext cx="1857375" cy="72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sk-SK" sz="44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MS Gothic" charset="-128"/>
              </a:rPr>
              <a:t>PS3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4438" y="5137150"/>
            <a:ext cx="1857375" cy="950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sk-SK" sz="6000" b="1" dirty="0" err="1">
                <a:solidFill>
                  <a:schemeClr val="accent3">
                    <a:lumMod val="65000"/>
                  </a:schemeClr>
                </a:solidFill>
                <a:ea typeface="MS Gothic" charset="-128"/>
              </a:rPr>
              <a:t>Wii</a:t>
            </a:r>
            <a:endParaRPr lang="sk-SK" sz="6000" b="1" dirty="0">
              <a:solidFill>
                <a:schemeClr val="accent3">
                  <a:lumMod val="65000"/>
                </a:schemeClr>
              </a:solidFill>
              <a:ea typeface="MS Gothic" charset="-128"/>
            </a:endParaRPr>
          </a:p>
        </p:txBody>
      </p:sp>
      <p:sp>
        <p:nvSpPr>
          <p:cNvPr id="5128" name="TextBox 13"/>
          <p:cNvSpPr txBox="1">
            <a:spLocks noChangeArrowheads="1"/>
          </p:cNvSpPr>
          <p:nvPr/>
        </p:nvSpPr>
        <p:spPr bwMode="auto">
          <a:xfrm>
            <a:off x="1146175" y="4181475"/>
            <a:ext cx="2786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b="1">
                <a:solidFill>
                  <a:srgbClr val="99FF33"/>
                </a:solidFill>
                <a:latin typeface="Lithos Pro Regular" pitchFamily="82" charset="0"/>
              </a:rPr>
              <a:t>PSP</a:t>
            </a:r>
          </a:p>
        </p:txBody>
      </p:sp>
      <p:sp>
        <p:nvSpPr>
          <p:cNvPr id="5129" name="TextBox 14"/>
          <p:cNvSpPr txBox="1">
            <a:spLocks noChangeArrowheads="1"/>
          </p:cNvSpPr>
          <p:nvPr/>
        </p:nvSpPr>
        <p:spPr bwMode="auto">
          <a:xfrm>
            <a:off x="6826262" y="5494349"/>
            <a:ext cx="17637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latin typeface="Arno Pro Caption" pitchFamily="18" charset="0"/>
                <a:cs typeface="Aharoni" pitchFamily="2" charset="-79"/>
              </a:rPr>
              <a:t>mobilné</a:t>
            </a:r>
            <a:r>
              <a:rPr lang="en-US" sz="2000" b="1" dirty="0">
                <a:latin typeface="Arno Pro Caption" pitchFamily="18" charset="0"/>
                <a:cs typeface="Aharoni" pitchFamily="2" charset="-79"/>
              </a:rPr>
              <a:t> </a:t>
            </a:r>
            <a:r>
              <a:rPr lang="en-US" sz="2000" b="1" dirty="0" err="1">
                <a:latin typeface="Arno Pro Caption" pitchFamily="18" charset="0"/>
                <a:cs typeface="Aharoni" pitchFamily="2" charset="-79"/>
              </a:rPr>
              <a:t>telefóny</a:t>
            </a:r>
            <a:endParaRPr lang="sk-SK" sz="2000" b="1" dirty="0">
              <a:latin typeface="Arno Pro Caption" pitchFamily="18" charset="0"/>
              <a:cs typeface="Aharoni" pitchFamily="2" charset="-79"/>
            </a:endParaRPr>
          </a:p>
        </p:txBody>
      </p:sp>
      <p:sp>
        <p:nvSpPr>
          <p:cNvPr id="5130" name="TextBox 15"/>
          <p:cNvSpPr txBox="1">
            <a:spLocks noChangeArrowheads="1"/>
          </p:cNvSpPr>
          <p:nvPr/>
        </p:nvSpPr>
        <p:spPr bwMode="auto">
          <a:xfrm>
            <a:off x="5108575" y="1852613"/>
            <a:ext cx="25066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00FF"/>
                </a:solidFill>
                <a:latin typeface="Bell Gothic Std Black" pitchFamily="34" charset="0"/>
              </a:rPr>
              <a:t>Xbox</a:t>
            </a:r>
            <a:r>
              <a:rPr lang="sk-SK" b="1">
                <a:solidFill>
                  <a:srgbClr val="CC00FF"/>
                </a:solidFill>
                <a:latin typeface="Bell Gothic Std Black" pitchFamily="34" charset="0"/>
              </a:rPr>
              <a:t> </a:t>
            </a:r>
          </a:p>
        </p:txBody>
      </p:sp>
      <p:sp>
        <p:nvSpPr>
          <p:cNvPr id="5131" name="TextBox 16"/>
          <p:cNvSpPr txBox="1">
            <a:spLocks noChangeArrowheads="1"/>
          </p:cNvSpPr>
          <p:nvPr/>
        </p:nvSpPr>
        <p:spPr bwMode="auto">
          <a:xfrm>
            <a:off x="6183313" y="4708525"/>
            <a:ext cx="2043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00FF"/>
                </a:solidFill>
                <a:latin typeface="Bell Gothic Std Black" pitchFamily="34" charset="0"/>
              </a:rPr>
              <a:t>PS2</a:t>
            </a:r>
            <a:endParaRPr lang="sk-SK"/>
          </a:p>
        </p:txBody>
      </p:sp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754032" y="1993887"/>
            <a:ext cx="167163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C00FF"/>
                </a:solidFill>
                <a:latin typeface="Bell Gothic Std Black" pitchFamily="34" charset="0"/>
              </a:rPr>
              <a:t>GameCube</a:t>
            </a:r>
            <a:endParaRPr lang="sk-SK" b="1" dirty="0">
              <a:solidFill>
                <a:srgbClr val="CC00FF"/>
              </a:solidFill>
              <a:latin typeface="Bell Gothic Std Black" pitchFamily="34" charset="0"/>
            </a:endParaRPr>
          </a:p>
          <a:p>
            <a:endParaRPr lang="sk-SK" dirty="0"/>
          </a:p>
        </p:txBody>
      </p:sp>
      <p:sp>
        <p:nvSpPr>
          <p:cNvPr id="5133" name="TextBox 18"/>
          <p:cNvSpPr txBox="1">
            <a:spLocks noChangeArrowheads="1"/>
          </p:cNvSpPr>
          <p:nvPr/>
        </p:nvSpPr>
        <p:spPr bwMode="auto">
          <a:xfrm>
            <a:off x="8469336" y="2922581"/>
            <a:ext cx="1208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C00FF"/>
                </a:solidFill>
                <a:latin typeface="Bell Gothic Std Black" pitchFamily="34" charset="0"/>
              </a:rPr>
              <a:t>PS</a:t>
            </a:r>
            <a:endParaRPr lang="sk-SK" dirty="0"/>
          </a:p>
        </p:txBody>
      </p:sp>
      <p:sp>
        <p:nvSpPr>
          <p:cNvPr id="5134" name="TextBox 19"/>
          <p:cNvSpPr txBox="1">
            <a:spLocks noChangeArrowheads="1"/>
          </p:cNvSpPr>
          <p:nvPr/>
        </p:nvSpPr>
        <p:spPr bwMode="auto">
          <a:xfrm>
            <a:off x="8112125" y="1993900"/>
            <a:ext cx="8366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>
                <a:solidFill>
                  <a:srgbClr val="99FF33"/>
                </a:solidFill>
                <a:latin typeface="Lithos Pro Regular" pitchFamily="82" charset="0"/>
              </a:rPr>
              <a:t>DS</a:t>
            </a:r>
          </a:p>
          <a:p>
            <a:endParaRPr lang="sk-SK"/>
          </a:p>
        </p:txBody>
      </p:sp>
      <p:sp>
        <p:nvSpPr>
          <p:cNvPr id="5135" name="TextBox 20"/>
          <p:cNvSpPr txBox="1">
            <a:spLocks noChangeArrowheads="1"/>
          </p:cNvSpPr>
          <p:nvPr/>
        </p:nvSpPr>
        <p:spPr bwMode="auto">
          <a:xfrm>
            <a:off x="2754313" y="3922713"/>
            <a:ext cx="26003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>
                <a:solidFill>
                  <a:srgbClr val="00CCFF"/>
                </a:solidFill>
                <a:latin typeface="Poor Richard" pitchFamily="18" charset="0"/>
              </a:rPr>
              <a:t>obsah</a:t>
            </a:r>
          </a:p>
        </p:txBody>
      </p:sp>
      <p:sp>
        <p:nvSpPr>
          <p:cNvPr id="5136" name="TextBox 21"/>
          <p:cNvSpPr txBox="1">
            <a:spLocks noChangeArrowheads="1"/>
          </p:cNvSpPr>
          <p:nvPr/>
        </p:nvSpPr>
        <p:spPr bwMode="auto">
          <a:xfrm>
            <a:off x="6040444" y="1065193"/>
            <a:ext cx="20431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>
                <a:latin typeface="Mesquite Std" pitchFamily="50" charset="0"/>
              </a:rPr>
              <a:t>wireless</a:t>
            </a:r>
          </a:p>
        </p:txBody>
      </p:sp>
      <p:sp>
        <p:nvSpPr>
          <p:cNvPr id="5137" name="TextBox 22"/>
          <p:cNvSpPr txBox="1">
            <a:spLocks noChangeArrowheads="1"/>
          </p:cNvSpPr>
          <p:nvPr/>
        </p:nvSpPr>
        <p:spPr bwMode="auto">
          <a:xfrm>
            <a:off x="396842" y="2851143"/>
            <a:ext cx="23018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009900"/>
                </a:solidFill>
                <a:latin typeface="Reprise Title" pitchFamily="2" charset="0"/>
              </a:rPr>
              <a:t>34mld</a:t>
            </a:r>
            <a:r>
              <a:rPr lang="en-US" sz="3600" dirty="0">
                <a:solidFill>
                  <a:srgbClr val="009900"/>
                </a:solidFill>
                <a:latin typeface="Reprise Title" pitchFamily="2" charset="0"/>
              </a:rPr>
              <a:t> </a:t>
            </a:r>
            <a:r>
              <a:rPr lang="en-US" sz="3600" dirty="0" smtClean="0">
                <a:solidFill>
                  <a:srgbClr val="009900"/>
                </a:solidFill>
                <a:latin typeface="Reprise Title" pitchFamily="2" charset="0"/>
              </a:rPr>
              <a:t>USD</a:t>
            </a:r>
            <a:endParaRPr lang="sk-SK" sz="3600" dirty="0">
              <a:solidFill>
                <a:srgbClr val="009900"/>
              </a:solidFill>
              <a:latin typeface="Reprise Title" pitchFamily="2" charset="0"/>
            </a:endParaRPr>
          </a:p>
        </p:txBody>
      </p:sp>
      <p:sp>
        <p:nvSpPr>
          <p:cNvPr id="5138" name="TextBox 23"/>
          <p:cNvSpPr txBox="1">
            <a:spLocks noChangeArrowheads="1"/>
          </p:cNvSpPr>
          <p:nvPr/>
        </p:nvSpPr>
        <p:spPr bwMode="auto">
          <a:xfrm>
            <a:off x="5040312" y="6494481"/>
            <a:ext cx="20447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118925"/>
                </a:solidFill>
                <a:latin typeface="Old English Text MT" pitchFamily="66" charset="0"/>
              </a:rPr>
              <a:t>X</a:t>
            </a:r>
            <a:r>
              <a:rPr lang="en-US" sz="3200" dirty="0">
                <a:solidFill>
                  <a:srgbClr val="FF0000"/>
                </a:solidFill>
                <a:latin typeface="Old English Text MT" pitchFamily="66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Old English Text MT" pitchFamily="66" charset="0"/>
              </a:rPr>
              <a:t>m</a:t>
            </a:r>
            <a:r>
              <a:rPr lang="en-US" sz="3200" dirty="0" err="1">
                <a:solidFill>
                  <a:srgbClr val="118925"/>
                </a:solidFill>
                <a:latin typeface="Old English Text MT" pitchFamily="66" charset="0"/>
              </a:rPr>
              <a:t>a</a:t>
            </a:r>
            <a:r>
              <a:rPr lang="en-US" sz="3200" dirty="0" err="1">
                <a:solidFill>
                  <a:srgbClr val="FF0000"/>
                </a:solidFill>
                <a:latin typeface="Old English Text MT" pitchFamily="66" charset="0"/>
              </a:rPr>
              <a:t>s</a:t>
            </a:r>
            <a:endParaRPr lang="sk-SK" sz="32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sp>
        <p:nvSpPr>
          <p:cNvPr id="5139" name="TextBox 24"/>
          <p:cNvSpPr txBox="1">
            <a:spLocks noChangeArrowheads="1"/>
          </p:cNvSpPr>
          <p:nvPr/>
        </p:nvSpPr>
        <p:spPr bwMode="auto">
          <a:xfrm>
            <a:off x="7754956" y="4565655"/>
            <a:ext cx="1700195" cy="35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A1995F"/>
                </a:solidFill>
                <a:latin typeface="Lucida Handwriting" pitchFamily="66" charset="0"/>
              </a:rPr>
              <a:t>(200,400)</a:t>
            </a:r>
            <a:endParaRPr lang="sk-SK" b="1" dirty="0">
              <a:solidFill>
                <a:srgbClr val="A1995F"/>
              </a:solidFill>
              <a:latin typeface="Lucida Handwriting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5734" y="6637357"/>
            <a:ext cx="1515158" cy="558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Motion</a:t>
            </a:r>
            <a:endParaRPr lang="sk-SK" sz="3200" b="1" dirty="0">
              <a:solidFill>
                <a:srgbClr val="FFC000"/>
              </a:solidFill>
              <a:latin typeface="Tempus Sans ITC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708" y="6494481"/>
            <a:ext cx="128588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</a:rPr>
              <a:t>5-7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mtClean="0"/>
              <a:t>Odvetvie - charakteristika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049712"/>
          </a:xfrm>
        </p:spPr>
        <p:txBody>
          <a:bodyPr/>
          <a:lstStyle/>
          <a:p>
            <a:pPr marL="431800" indent="-3238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dirty="0" smtClean="0"/>
              <a:t>Celkové predaje herných konzol (29.1.2009)</a:t>
            </a:r>
          </a:p>
          <a:p>
            <a:pPr marL="431800" indent="-3238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k-SK" dirty="0" smtClean="0"/>
          </a:p>
          <a:p>
            <a:pPr marL="431800" indent="-3238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k-SK" dirty="0" smtClean="0"/>
          </a:p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dirty="0" err="1" smtClean="0"/>
              <a:t>Xbox360</a:t>
            </a:r>
            <a:r>
              <a:rPr lang="sk-SK" dirty="0" smtClean="0"/>
              <a:t>	28.5 m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dirty="0" err="1" smtClean="0"/>
              <a:t>Wii</a:t>
            </a:r>
            <a:r>
              <a:rPr lang="sk-SK" dirty="0" smtClean="0"/>
              <a:t>	</a:t>
            </a:r>
            <a:r>
              <a:rPr lang="en-US" dirty="0" smtClean="0"/>
              <a:t>	</a:t>
            </a:r>
            <a:r>
              <a:rPr lang="sk-SK" dirty="0" smtClean="0"/>
              <a:t>44.9 m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dirty="0" smtClean="0"/>
              <a:t>PS3	</a:t>
            </a:r>
            <a:r>
              <a:rPr lang="en-US" dirty="0" smtClean="0"/>
              <a:t>	</a:t>
            </a:r>
            <a:r>
              <a:rPr lang="sk-SK" dirty="0" smtClean="0"/>
              <a:t>21.3 m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611684" y="3136895"/>
          <a:ext cx="4857784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Odvetvie – </a:t>
            </a:r>
            <a:r>
              <a:rPr lang="sk-SK" dirty="0" smtClean="0"/>
              <a:t>stratégie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8346" y="1565259"/>
            <a:ext cx="7286676" cy="5786478"/>
          </a:xfrm>
        </p:spPr>
        <p:txBody>
          <a:bodyPr>
            <a:normAutofit lnSpcReduction="10000"/>
          </a:bodyPr>
          <a:lstStyle/>
          <a:p>
            <a:r>
              <a:rPr lang="sk-SK" sz="2400" b="1" dirty="0" smtClean="0"/>
              <a:t>Nízka cena </a:t>
            </a:r>
            <a:r>
              <a:rPr lang="sk-SK" sz="2400" b="1" dirty="0" smtClean="0"/>
              <a:t>konzol, </a:t>
            </a:r>
            <a:r>
              <a:rPr lang="sk-SK" sz="2400" b="1" dirty="0" smtClean="0"/>
              <a:t>drahé doplnky - hry</a:t>
            </a:r>
          </a:p>
          <a:p>
            <a:pPr marL="431800" lvl="1" indent="-323850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2400" dirty="0" smtClean="0">
                <a:latin typeface="+mj-lt"/>
                <a:cs typeface="+mj-cs"/>
              </a:rPr>
              <a:t>	MS strácal 275</a:t>
            </a:r>
            <a:r>
              <a:rPr lang="en-US" sz="2400" dirty="0" smtClean="0">
                <a:latin typeface="+mj-lt"/>
                <a:cs typeface="+mj-cs"/>
              </a:rPr>
              <a:t>$ </a:t>
            </a:r>
            <a:r>
              <a:rPr lang="en-US" sz="2400" dirty="0" err="1" smtClean="0">
                <a:latin typeface="+mj-lt"/>
                <a:cs typeface="+mj-cs"/>
              </a:rPr>
              <a:t>na</a:t>
            </a:r>
            <a:r>
              <a:rPr lang="en-US" sz="2400" dirty="0" smtClean="0">
                <a:latin typeface="+mj-lt"/>
                <a:cs typeface="+mj-cs"/>
              </a:rPr>
              <a:t> ka</a:t>
            </a:r>
            <a:r>
              <a:rPr lang="sk-SK" sz="2400" dirty="0" err="1" smtClean="0">
                <a:latin typeface="+mj-lt"/>
                <a:cs typeface="+mj-cs"/>
              </a:rPr>
              <a:t>ždom</a:t>
            </a:r>
            <a:r>
              <a:rPr lang="sk-SK" sz="2400" dirty="0" smtClean="0">
                <a:latin typeface="+mj-lt"/>
                <a:cs typeface="+mj-cs"/>
              </a:rPr>
              <a:t> </a:t>
            </a:r>
            <a:r>
              <a:rPr lang="sk-SK" sz="2400" dirty="0" err="1" smtClean="0">
                <a:latin typeface="+mj-lt"/>
                <a:cs typeface="+mj-cs"/>
              </a:rPr>
              <a:t>Xboxe</a:t>
            </a:r>
            <a:endParaRPr lang="sk-SK" sz="2400" dirty="0" smtClean="0">
              <a:latin typeface="+mj-lt"/>
              <a:cs typeface="+mj-cs"/>
            </a:endParaRPr>
          </a:p>
          <a:p>
            <a:pPr marL="431800" lvl="1" indent="-323850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2400" dirty="0" smtClean="0">
                <a:latin typeface="+mj-lt"/>
                <a:cs typeface="+mj-cs"/>
              </a:rPr>
              <a:t>	Sony prerába na PS3 konzolách tiež</a:t>
            </a:r>
          </a:p>
          <a:p>
            <a:pPr marL="431800" lvl="1" indent="-323850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2400" dirty="0" smtClean="0">
                <a:latin typeface="+mj-lt"/>
                <a:cs typeface="+mj-cs"/>
              </a:rPr>
              <a:t>	</a:t>
            </a:r>
            <a:r>
              <a:rPr lang="sk-SK" sz="2400" dirty="0" err="1" smtClean="0">
                <a:latin typeface="+mj-lt"/>
                <a:cs typeface="+mj-cs"/>
              </a:rPr>
              <a:t>Nintendo</a:t>
            </a:r>
            <a:r>
              <a:rPr lang="sk-SK" sz="2400" dirty="0" smtClean="0">
                <a:latin typeface="+mj-lt"/>
                <a:cs typeface="+mj-cs"/>
              </a:rPr>
              <a:t> so ziskom</a:t>
            </a:r>
          </a:p>
          <a:p>
            <a:r>
              <a:rPr lang="sk-SK" sz="2400" b="1" dirty="0" smtClean="0"/>
              <a:t>Výhoda prvého ťahu</a:t>
            </a:r>
          </a:p>
          <a:p>
            <a:pPr marL="431800" lvl="1" indent="-323850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2400" dirty="0" smtClean="0">
                <a:latin typeface="+mj-lt"/>
                <a:cs typeface="+mj-cs"/>
              </a:rPr>
              <a:t>	</a:t>
            </a:r>
            <a:r>
              <a:rPr lang="sk-SK" sz="2400" dirty="0" smtClean="0">
                <a:latin typeface="+mj-lt"/>
                <a:cs typeface="+mj-cs"/>
              </a:rPr>
              <a:t>Riskantná</a:t>
            </a:r>
            <a:r>
              <a:rPr lang="sk-SK" sz="2400" dirty="0" smtClean="0">
                <a:latin typeface="+mj-lt"/>
                <a:cs typeface="+mj-cs"/>
              </a:rPr>
              <a:t>, negarantovaná stratégia </a:t>
            </a:r>
          </a:p>
          <a:p>
            <a:pPr marL="431800" lvl="1" indent="-323850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2400" dirty="0" smtClean="0">
                <a:latin typeface="+mj-lt"/>
                <a:cs typeface="+mj-cs"/>
              </a:rPr>
              <a:t>	</a:t>
            </a:r>
            <a:r>
              <a:rPr lang="sk-SK" sz="2400" dirty="0" smtClean="0">
                <a:latin typeface="+mj-lt"/>
                <a:cs typeface="+mj-cs"/>
              </a:rPr>
              <a:t>Naláka </a:t>
            </a:r>
            <a:r>
              <a:rPr lang="sk-SK" sz="2400" dirty="0" smtClean="0">
                <a:latin typeface="+mj-lt"/>
                <a:cs typeface="+mj-cs"/>
              </a:rPr>
              <a:t>na vyspelú náhradu aktuálnej ponuky</a:t>
            </a:r>
          </a:p>
          <a:p>
            <a:pPr marL="431800" lvl="1" indent="-323850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2400" dirty="0" smtClean="0">
                <a:latin typeface="+mj-lt"/>
                <a:cs typeface="+mj-cs"/>
              </a:rPr>
              <a:t>	</a:t>
            </a:r>
            <a:r>
              <a:rPr lang="sk-SK" sz="2400" dirty="0" smtClean="0">
                <a:latin typeface="+mj-lt"/>
                <a:cs typeface="+mj-cs"/>
              </a:rPr>
              <a:t>Konkurencia </a:t>
            </a:r>
            <a:r>
              <a:rPr lang="sk-SK" sz="2400" dirty="0" smtClean="0">
                <a:latin typeface="+mj-lt"/>
                <a:cs typeface="+mj-cs"/>
              </a:rPr>
              <a:t>sa však môže poučiť z chýb rýchlejšieho</a:t>
            </a:r>
          </a:p>
          <a:p>
            <a:r>
              <a:rPr lang="sk-SK" sz="2400" b="1" dirty="0" smtClean="0"/>
              <a:t>Ústup z trhu</a:t>
            </a:r>
          </a:p>
          <a:p>
            <a:pPr marL="431800" lvl="1" indent="-323850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2400" dirty="0" smtClean="0">
                <a:latin typeface="+mj-lt"/>
                <a:cs typeface="+mj-cs"/>
              </a:rPr>
              <a:t>	</a:t>
            </a:r>
            <a:r>
              <a:rPr lang="sk-SK" sz="2400" dirty="0" err="1" smtClean="0">
                <a:latin typeface="+mj-lt"/>
                <a:cs typeface="+mj-cs"/>
              </a:rPr>
              <a:t>Sega</a:t>
            </a:r>
            <a:r>
              <a:rPr lang="sk-SK" sz="2400" dirty="0" smtClean="0">
                <a:latin typeface="+mj-lt"/>
                <a:cs typeface="+mj-cs"/>
              </a:rPr>
              <a:t> </a:t>
            </a:r>
            <a:r>
              <a:rPr lang="sk-SK" sz="2400" dirty="0" err="1" smtClean="0">
                <a:latin typeface="+mj-lt"/>
                <a:cs typeface="+mj-cs"/>
              </a:rPr>
              <a:t>Dreamcast</a:t>
            </a:r>
            <a:endParaRPr lang="sk-SK" sz="2400" dirty="0" smtClean="0">
              <a:latin typeface="+mj-lt"/>
              <a:cs typeface="+mj-cs"/>
            </a:endParaRPr>
          </a:p>
          <a:p>
            <a:endParaRPr lang="sk-SK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70" y="4779969"/>
            <a:ext cx="1714512" cy="210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xfrm>
            <a:off x="720725" y="2152668"/>
            <a:ext cx="8855075" cy="4270375"/>
          </a:xfrm>
        </p:spPr>
        <p:txBody>
          <a:bodyPr tIns="28224" anchor="t">
            <a:normAutofit fontScale="92500" lnSpcReduction="20000"/>
          </a:bodyPr>
          <a:lstStyle/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6. generácia - 2001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Dopĺňanie portfólia produktov</a:t>
            </a:r>
            <a:r>
              <a:rPr lang="en-US" sz="3200" dirty="0" smtClean="0">
                <a:solidFill>
                  <a:srgbClr val="000080"/>
                </a:solidFill>
              </a:rPr>
              <a:t> - </a:t>
            </a:r>
            <a:r>
              <a:rPr lang="sk-SK" sz="3200" dirty="0" smtClean="0">
                <a:solidFill>
                  <a:srgbClr val="000080"/>
                </a:solidFill>
              </a:rPr>
              <a:t>13% tržieb Microsoftu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Xbox </a:t>
            </a:r>
            <a:r>
              <a:rPr lang="sk-SK" sz="3200" dirty="0" err="1" smtClean="0">
                <a:solidFill>
                  <a:srgbClr val="000080"/>
                </a:solidFill>
              </a:rPr>
              <a:t>Live</a:t>
            </a:r>
            <a:r>
              <a:rPr lang="sk-SK" sz="3200" dirty="0" smtClean="0">
                <a:solidFill>
                  <a:srgbClr val="000080"/>
                </a:solidFill>
              </a:rPr>
              <a:t> – veľká výhoda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Chladné prijatie v Japonsku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Zo začiatku technické problémy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Jednoduchší vývoj SW – kvalitné tituly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HDMI port</a:t>
            </a:r>
            <a:r>
              <a:rPr lang="en-US" sz="3200" dirty="0" smtClean="0">
                <a:solidFill>
                  <a:srgbClr val="000080"/>
                </a:solidFill>
              </a:rPr>
              <a:t> </a:t>
            </a:r>
            <a:endParaRPr lang="sk-SK" sz="3200" dirty="0" smtClean="0">
              <a:solidFill>
                <a:srgbClr val="000080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3452" y="5708663"/>
            <a:ext cx="2376488" cy="140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b="49152"/>
          <a:stretch>
            <a:fillRect/>
          </a:stretch>
        </p:blipFill>
        <p:spPr bwMode="auto">
          <a:xfrm>
            <a:off x="396842" y="279375"/>
            <a:ext cx="713518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idx="1"/>
          </p:nvPr>
        </p:nvSpPr>
        <p:spPr>
          <a:xfrm>
            <a:off x="825470" y="2087579"/>
            <a:ext cx="8855075" cy="4049712"/>
          </a:xfrm>
        </p:spPr>
        <p:txBody>
          <a:bodyPr tIns="28224" anchor="t"/>
          <a:lstStyle/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1994 – 5. generácia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err="1" smtClean="0">
                <a:solidFill>
                  <a:srgbClr val="000080"/>
                </a:solidFill>
              </a:rPr>
              <a:t>Playstation</a:t>
            </a:r>
            <a:r>
              <a:rPr lang="sk-SK" sz="3200" dirty="0" smtClean="0">
                <a:solidFill>
                  <a:srgbClr val="000080"/>
                </a:solidFill>
              </a:rPr>
              <a:t> </a:t>
            </a:r>
            <a:r>
              <a:rPr lang="sk-SK" sz="3200" dirty="0" err="1" smtClean="0">
                <a:solidFill>
                  <a:srgbClr val="000080"/>
                </a:solidFill>
              </a:rPr>
              <a:t>Network</a:t>
            </a:r>
            <a:r>
              <a:rPr lang="sk-SK" sz="3200" dirty="0" smtClean="0">
                <a:solidFill>
                  <a:srgbClr val="000080"/>
                </a:solidFill>
              </a:rPr>
              <a:t> – podpora </a:t>
            </a:r>
            <a:r>
              <a:rPr lang="sk-SK" sz="3200" dirty="0" err="1" smtClean="0">
                <a:solidFill>
                  <a:srgbClr val="000080"/>
                </a:solidFill>
              </a:rPr>
              <a:t>online</a:t>
            </a:r>
            <a:r>
              <a:rPr lang="sk-SK" sz="3200" dirty="0" smtClean="0">
                <a:solidFill>
                  <a:srgbClr val="000080"/>
                </a:solidFill>
              </a:rPr>
              <a:t> hrania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err="1" smtClean="0">
                <a:solidFill>
                  <a:srgbClr val="000080"/>
                </a:solidFill>
              </a:rPr>
              <a:t>BluRay</a:t>
            </a:r>
            <a:r>
              <a:rPr lang="sk-SK" sz="3200" dirty="0" smtClean="0">
                <a:solidFill>
                  <a:srgbClr val="000080"/>
                </a:solidFill>
              </a:rPr>
              <a:t> – veľká previazanosť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Herný priemysel generuje 13,7% tržieb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Stále veľké predaje PS2</a:t>
            </a:r>
            <a:endParaRPr lang="en-US" sz="3200" dirty="0" smtClean="0">
              <a:solidFill>
                <a:srgbClr val="000080"/>
              </a:solidFill>
            </a:endParaRP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err="1" smtClean="0">
                <a:solidFill>
                  <a:srgbClr val="000080"/>
                </a:solidFill>
              </a:rPr>
              <a:t>Pokles</a:t>
            </a:r>
            <a:r>
              <a:rPr lang="en-US" sz="3200" dirty="0" smtClean="0">
                <a:solidFill>
                  <a:srgbClr val="000080"/>
                </a:solidFill>
              </a:rPr>
              <a:t> v </a:t>
            </a:r>
            <a:r>
              <a:rPr lang="en-US" sz="3200" dirty="0" err="1" smtClean="0">
                <a:solidFill>
                  <a:srgbClr val="000080"/>
                </a:solidFill>
              </a:rPr>
              <a:t>tr</a:t>
            </a:r>
            <a:r>
              <a:rPr lang="sk-SK" sz="3200" dirty="0" err="1" smtClean="0">
                <a:solidFill>
                  <a:srgbClr val="000080"/>
                </a:solidFill>
              </a:rPr>
              <a:t>žbách</a:t>
            </a:r>
            <a:r>
              <a:rPr lang="sk-SK" sz="3200" dirty="0" smtClean="0">
                <a:solidFill>
                  <a:srgbClr val="000080"/>
                </a:solidFill>
              </a:rPr>
              <a:t> zo všetkých SONY konzol (2.09)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t="29375" b="35000"/>
          <a:stretch>
            <a:fillRect/>
          </a:stretch>
        </p:blipFill>
        <p:spPr bwMode="auto">
          <a:xfrm>
            <a:off x="1397014" y="136499"/>
            <a:ext cx="5715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 l="8152" t="35601" r="9071" b="40664"/>
          <a:stretch>
            <a:fillRect/>
          </a:stretch>
        </p:blipFill>
        <p:spPr bwMode="auto">
          <a:xfrm>
            <a:off x="396842" y="6494481"/>
            <a:ext cx="94298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6824" y="136499"/>
            <a:ext cx="2463801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>
          <a:xfrm>
            <a:off x="720725" y="2301893"/>
            <a:ext cx="8855075" cy="4049712"/>
          </a:xfrm>
        </p:spPr>
        <p:txBody>
          <a:bodyPr tIns="28224" anchor="t">
            <a:normAutofit fontScale="92500" lnSpcReduction="10000"/>
          </a:bodyPr>
          <a:lstStyle/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Nové spôsoby </a:t>
            </a:r>
            <a:r>
              <a:rPr lang="sk-SK" sz="3200" dirty="0" smtClean="0">
                <a:solidFill>
                  <a:srgbClr val="000080"/>
                </a:solidFill>
              </a:rPr>
              <a:t>ovládania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Zameranie na interaktivitu, a hrateľnosť</a:t>
            </a:r>
            <a:endParaRPr lang="sk-SK" sz="3200" dirty="0" smtClean="0">
              <a:solidFill>
                <a:srgbClr val="000080"/>
              </a:solidFill>
            </a:endParaRP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Predbieha v predajoch PS3 aj X360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Obľúbené tituly pre ázijský trh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Nižšia cena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Zameranie na herný priemysel</a:t>
            </a:r>
          </a:p>
          <a:p>
            <a:pPr marL="431800" indent="-323850" algn="l" eaLnBrk="1"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k-SK" sz="3200" dirty="0" smtClean="0">
                <a:solidFill>
                  <a:srgbClr val="000080"/>
                </a:solidFill>
              </a:rPr>
              <a:t>Nárast o 17% v predajoch </a:t>
            </a:r>
            <a:r>
              <a:rPr lang="sk-SK" sz="3200" dirty="0" err="1" smtClean="0">
                <a:solidFill>
                  <a:srgbClr val="000080"/>
                </a:solidFill>
              </a:rPr>
              <a:t>Wii</a:t>
            </a:r>
            <a:r>
              <a:rPr lang="sk-SK" sz="3200" dirty="0" smtClean="0">
                <a:solidFill>
                  <a:srgbClr val="000080"/>
                </a:solidFill>
              </a:rPr>
              <a:t> a DS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10" r="58334" b="50552"/>
          <a:stretch>
            <a:fillRect/>
          </a:stretch>
        </p:blipFill>
        <p:spPr bwMode="auto">
          <a:xfrm>
            <a:off x="5040312" y="6383337"/>
            <a:ext cx="1714500" cy="117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2660" y="147696"/>
            <a:ext cx="5500726" cy="132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969138" y="3494085"/>
            <a:ext cx="2529468" cy="330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96908" y="279375"/>
            <a:ext cx="8572560" cy="1260475"/>
          </a:xfrm>
        </p:spPr>
        <p:txBody>
          <a:bodyPr/>
          <a:lstStyle/>
          <a:p>
            <a:pPr eaLnBrk="1"/>
            <a:r>
              <a:rPr lang="en-US" dirty="0" smtClean="0"/>
              <a:t>SWOT</a:t>
            </a:r>
            <a:r>
              <a:rPr lang="sk-SK" dirty="0" smtClean="0"/>
              <a:t> analýza</a:t>
            </a:r>
            <a:endParaRPr lang="sk-SK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8823" y="1779573"/>
          <a:ext cx="8710644" cy="5534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661"/>
                <a:gridCol w="2177661"/>
                <a:gridCol w="2177661"/>
                <a:gridCol w="2177661"/>
              </a:tblGrid>
              <a:tr h="521215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Xbox 360</a:t>
                      </a:r>
                      <a:endParaRPr lang="sk-S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PlayStation</a:t>
                      </a:r>
                      <a:r>
                        <a:rPr lang="en-US" baseline="0" dirty="0" smtClean="0"/>
                        <a:t> 3</a:t>
                      </a:r>
                      <a:endParaRPr lang="sk-S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Wii</a:t>
                      </a:r>
                      <a:endParaRPr lang="sk-SK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53431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HD </a:t>
                      </a:r>
                      <a:r>
                        <a:rPr lang="en-US" dirty="0" err="1" smtClean="0"/>
                        <a:t>technol</a:t>
                      </a:r>
                      <a:r>
                        <a:rPr lang="sk-SK" dirty="0" err="1" smtClean="0"/>
                        <a:t>ógia</a:t>
                      </a:r>
                      <a:endParaRPr lang="sk-SK" dirty="0" smtClean="0"/>
                    </a:p>
                    <a:p>
                      <a:r>
                        <a:rPr lang="sk-SK" baseline="0" dirty="0" smtClean="0"/>
                        <a:t>Dopredu </a:t>
                      </a:r>
                      <a:r>
                        <a:rPr lang="sk-SK" baseline="0" dirty="0" err="1" smtClean="0"/>
                        <a:t>kompat</a:t>
                      </a:r>
                      <a:r>
                        <a:rPr lang="sk-SK" baseline="0" dirty="0" smtClean="0"/>
                        <a:t>.</a:t>
                      </a:r>
                    </a:p>
                    <a:p>
                      <a:r>
                        <a:rPr lang="sk-SK" baseline="0" dirty="0" err="1" smtClean="0"/>
                        <a:t>Online</a:t>
                      </a:r>
                      <a:endParaRPr lang="sk-SK" baseline="0" dirty="0" smtClean="0"/>
                    </a:p>
                    <a:p>
                      <a:r>
                        <a:rPr lang="sk-SK" baseline="0" dirty="0" smtClean="0"/>
                        <a:t>Lacnejší než PS3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BluRay</a:t>
                      </a:r>
                      <a:r>
                        <a:rPr lang="sk-SK" dirty="0" smtClean="0"/>
                        <a:t>, HD</a:t>
                      </a:r>
                    </a:p>
                    <a:p>
                      <a:r>
                        <a:rPr lang="sk-SK" dirty="0" err="1" smtClean="0"/>
                        <a:t>Spatná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kompatib</a:t>
                      </a:r>
                      <a:r>
                        <a:rPr lang="sk-SK" baseline="0" dirty="0" smtClean="0"/>
                        <a:t>. s PS2</a:t>
                      </a:r>
                    </a:p>
                    <a:p>
                      <a:r>
                        <a:rPr lang="sk-SK" baseline="0" dirty="0" err="1" smtClean="0"/>
                        <a:t>Free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Online</a:t>
                      </a:r>
                      <a:r>
                        <a:rPr lang="sk-SK" baseline="0" dirty="0" smtClean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Pohybové senzory</a:t>
                      </a:r>
                    </a:p>
                    <a:p>
                      <a:r>
                        <a:rPr lang="sk-SK" dirty="0" smtClean="0"/>
                        <a:t>Nižšia cena</a:t>
                      </a:r>
                    </a:p>
                    <a:p>
                      <a:r>
                        <a:rPr lang="sk-SK" dirty="0" smtClean="0"/>
                        <a:t>Veľká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penetrácia</a:t>
                      </a:r>
                      <a:endParaRPr lang="sk-SK" baseline="0" dirty="0" smtClean="0"/>
                    </a:p>
                    <a:p>
                      <a:r>
                        <a:rPr lang="sk-SK" baseline="0" dirty="0" err="1" smtClean="0"/>
                        <a:t>User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friendly</a:t>
                      </a:r>
                      <a:endParaRPr lang="sk-SK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3431"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Výrobné </a:t>
                      </a:r>
                      <a:r>
                        <a:rPr lang="sk-SK" dirty="0" err="1" smtClean="0"/>
                        <a:t>vady</a:t>
                      </a:r>
                      <a:endParaRPr lang="sk-SK" dirty="0" smtClean="0"/>
                    </a:p>
                    <a:p>
                      <a:r>
                        <a:rPr lang="sk-SK" dirty="0" smtClean="0"/>
                        <a:t>Drahé</a:t>
                      </a:r>
                      <a:r>
                        <a:rPr lang="sk-SK" baseline="0" dirty="0" smtClean="0"/>
                        <a:t> doplnky a hry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Drahé</a:t>
                      </a:r>
                      <a:r>
                        <a:rPr lang="sk-SK" baseline="0" dirty="0" smtClean="0"/>
                        <a:t> doplnky, hry, HW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Obmedzená</a:t>
                      </a:r>
                      <a:r>
                        <a:rPr lang="sk-SK" baseline="0" dirty="0" smtClean="0"/>
                        <a:t> ponuka hier</a:t>
                      </a:r>
                    </a:p>
                    <a:p>
                      <a:r>
                        <a:rPr lang="sk-SK" baseline="0" dirty="0" smtClean="0"/>
                        <a:t>Bez HD</a:t>
                      </a:r>
                    </a:p>
                    <a:p>
                      <a:r>
                        <a:rPr lang="sk-SK" baseline="0" dirty="0" smtClean="0"/>
                        <a:t>Odolnosť HW</a:t>
                      </a:r>
                      <a:endParaRPr lang="sk-SK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3431"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Nové</a:t>
                      </a:r>
                      <a:r>
                        <a:rPr lang="sk-SK" baseline="0" dirty="0" smtClean="0"/>
                        <a:t> trhy na BV</a:t>
                      </a:r>
                    </a:p>
                    <a:p>
                      <a:r>
                        <a:rPr lang="sk-SK" baseline="0" dirty="0" smtClean="0"/>
                        <a:t>Hollywood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Blízky východ</a:t>
                      </a:r>
                    </a:p>
                    <a:p>
                      <a:r>
                        <a:rPr lang="sk-SK" dirty="0" err="1" smtClean="0"/>
                        <a:t>Bundling</a:t>
                      </a:r>
                      <a:endParaRPr lang="sk-SK" dirty="0" smtClean="0"/>
                    </a:p>
                    <a:p>
                      <a:r>
                        <a:rPr lang="sk-SK" dirty="0" smtClean="0"/>
                        <a:t>Hollywood</a:t>
                      </a:r>
                    </a:p>
                    <a:p>
                      <a:r>
                        <a:rPr lang="sk-SK" dirty="0" smtClean="0"/>
                        <a:t>Vstup na </a:t>
                      </a:r>
                      <a:r>
                        <a:rPr lang="sk-SK" dirty="0" err="1" smtClean="0"/>
                        <a:t>glob</a:t>
                      </a:r>
                      <a:r>
                        <a:rPr lang="sk-SK" dirty="0" smtClean="0"/>
                        <a:t>.</a:t>
                      </a:r>
                      <a:r>
                        <a:rPr lang="sk-SK" baseline="0" dirty="0" smtClean="0"/>
                        <a:t> Trh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India</a:t>
                      </a:r>
                      <a:endParaRPr lang="sk-SK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3431">
                <a:tc>
                  <a:txBody>
                    <a:bodyPr/>
                    <a:lstStyle/>
                    <a:p>
                      <a:r>
                        <a:rPr lang="en-US" dirty="0" smtClean="0"/>
                        <a:t>Threats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EU</a:t>
                      </a:r>
                      <a:r>
                        <a:rPr lang="sk-SK" baseline="0" dirty="0" smtClean="0"/>
                        <a:t> – problémy MS</a:t>
                      </a:r>
                    </a:p>
                    <a:p>
                      <a:r>
                        <a:rPr lang="sk-SK" dirty="0" smtClean="0"/>
                        <a:t>HW nezrovnalosti</a:t>
                      </a:r>
                    </a:p>
                    <a:p>
                      <a:endParaRPr lang="sk-S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Meškanie</a:t>
                      </a:r>
                      <a:r>
                        <a:rPr lang="sk-SK" baseline="0" dirty="0" smtClean="0"/>
                        <a:t> dodávok</a:t>
                      </a:r>
                    </a:p>
                    <a:p>
                      <a:r>
                        <a:rPr lang="sk-SK" baseline="0" dirty="0" smtClean="0"/>
                        <a:t>Lacnejší konkurenti</a:t>
                      </a:r>
                    </a:p>
                    <a:p>
                      <a:r>
                        <a:rPr lang="sk-SK" baseline="0" dirty="0" smtClean="0"/>
                        <a:t>Neustála zmena stratégií</a:t>
                      </a:r>
                      <a:endParaRPr lang="sk-S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Strata výhody</a:t>
                      </a:r>
                      <a:r>
                        <a:rPr lang="sk-SK" baseline="0" dirty="0" smtClean="0"/>
                        <a:t> v senzoroch</a:t>
                      </a:r>
                    </a:p>
                    <a:p>
                      <a:r>
                        <a:rPr lang="sk-SK" baseline="0" dirty="0" smtClean="0"/>
                        <a:t>Strata zákazníkov pre nedostatok SW</a:t>
                      </a:r>
                      <a:endParaRPr lang="sk-SK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512</TotalTime>
  <Words>482</Words>
  <PresentationFormat>Custom</PresentationFormat>
  <Paragraphs>198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Herné konzoly</vt:lpstr>
      <vt:lpstr>Obsah</vt:lpstr>
      <vt:lpstr>Slide 3</vt:lpstr>
      <vt:lpstr>Odvetvie - charakteristika</vt:lpstr>
      <vt:lpstr>Odvetvie – stratégie</vt:lpstr>
      <vt:lpstr>Slide 6</vt:lpstr>
      <vt:lpstr>Slide 7</vt:lpstr>
      <vt:lpstr>Slide 8</vt:lpstr>
      <vt:lpstr>SWOT analýza</vt:lpstr>
      <vt:lpstr>Porterov model</vt:lpstr>
      <vt:lpstr>Porterov model</vt:lpstr>
      <vt:lpstr>Porterov model</vt:lpstr>
      <vt:lpstr>Porterov model</vt:lpstr>
      <vt:lpstr>Porterov model</vt:lpstr>
      <vt:lpstr>Trendy vývoja </vt:lpstr>
      <vt:lpstr>Ďakujeme nasledovným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Herné konzoly</dc:title>
  <cp:lastModifiedBy>Yucht</cp:lastModifiedBy>
  <cp:revision>42</cp:revision>
  <cp:lastPrinted>1601-01-01T00:00:00Z</cp:lastPrinted>
  <dcterms:created xsi:type="dcterms:W3CDTF">1601-01-01T00:00:00Z</dcterms:created>
  <dcterms:modified xsi:type="dcterms:W3CDTF">2009-03-23T18:55:07Z</dcterms:modified>
</cp:coreProperties>
</file>